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3" r:id="rId1"/>
  </p:sldMasterIdLst>
  <p:sldIdLst>
    <p:sldId id="256" r:id="rId2"/>
    <p:sldId id="257" r:id="rId3"/>
    <p:sldId id="264" r:id="rId4"/>
    <p:sldId id="266" r:id="rId5"/>
    <p:sldId id="267" r:id="rId6"/>
    <p:sldId id="268" r:id="rId7"/>
    <p:sldId id="270" r:id="rId8"/>
    <p:sldId id="272" r:id="rId9"/>
    <p:sldId id="269" r:id="rId10"/>
    <p:sldId id="275" r:id="rId11"/>
    <p:sldId id="277" r:id="rId12"/>
    <p:sldId id="274" r:id="rId13"/>
    <p:sldId id="276" r:id="rId14"/>
    <p:sldId id="271" r:id="rId15"/>
    <p:sldId id="279" r:id="rId16"/>
    <p:sldId id="280" r:id="rId17"/>
    <p:sldId id="278" r:id="rId18"/>
    <p:sldId id="282" r:id="rId19"/>
    <p:sldId id="281" r:id="rId20"/>
    <p:sldId id="283" r:id="rId21"/>
    <p:sldId id="284" r:id="rId22"/>
    <p:sldId id="285" r:id="rId23"/>
    <p:sldId id="286" r:id="rId24"/>
    <p:sldId id="287" r:id="rId25"/>
    <p:sldId id="265" r:id="rId26"/>
    <p:sldId id="260" r:id="rId27"/>
    <p:sldId id="290" r:id="rId28"/>
    <p:sldId id="291" r:id="rId29"/>
    <p:sldId id="295" r:id="rId30"/>
    <p:sldId id="293" r:id="rId31"/>
    <p:sldId id="294" r:id="rId32"/>
    <p:sldId id="288" r:id="rId33"/>
    <p:sldId id="298" r:id="rId34"/>
    <p:sldId id="292" r:id="rId35"/>
    <p:sldId id="299" r:id="rId36"/>
    <p:sldId id="301" r:id="rId37"/>
    <p:sldId id="302" r:id="rId38"/>
    <p:sldId id="297" r:id="rId39"/>
    <p:sldId id="300" r:id="rId40"/>
    <p:sldId id="296" r:id="rId41"/>
    <p:sldId id="258" r:id="rId42"/>
    <p:sldId id="261" r:id="rId43"/>
    <p:sldId id="373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1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56" y="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2DAD5ADD-F2BA-4184-B2C3-6A651EFAF5F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566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27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670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6587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119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309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657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0AD592C6-EB4E-4751-90E4-EB45FF2B338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321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9345D209-478C-4FEA-8AEE-1FC73296EF2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922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2718"/>
            <a:ext cx="8839200" cy="766482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01000" cy="51054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59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A9DB6890-B9B2-4E5A-AA7D-E75E17A76B7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93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412C3E12-30B6-4BCA-BE3B-7A7BF1D3727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459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185106D1-41BD-461A-8F45-F27EB0EE96C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94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4B8DF0D3-5549-4C4A-83E1-E66817760D2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768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9CBE7A17-6607-450C-BC57-EA5687E29BC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994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D426B830-B229-4A18-BC52-1E3C276C27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906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ABA0E334-AFBE-45BD-BAC2-C70C547CB0F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25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145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package" Target="../embeddings/Microsoft_Excel_Worksheet5.xlsx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Excel_Worksheet6.xlsx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B3B7-01AB-A3E8-BF04-0E5ED1619E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Flight Planning Exercise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9B0C04-DC22-83A0-F970-1D3CA16CBC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5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CD9252A-581D-C0F4-AC1A-845761146B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204668"/>
              </p:ext>
            </p:extLst>
          </p:nvPr>
        </p:nvGraphicFramePr>
        <p:xfrm>
          <a:off x="0" y="1720453"/>
          <a:ext cx="9144000" cy="3417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734411" imgH="3638719" progId="Excel.Sheet.12">
                  <p:embed/>
                </p:oleObj>
              </mc:Choice>
              <mc:Fallback>
                <p:oleObj name="Worksheet" r:id="rId2" imgW="9734411" imgH="363871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720453"/>
                        <a:ext cx="9144000" cy="34170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5832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94C45-A0FA-545E-60ED-03F92317E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8E90-6150-3306-B68A-5AB706205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 to gather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3502E-DBAE-CB78-0336-BE3E5FAD8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>
                <a:highlight>
                  <a:srgbClr val="800000"/>
                </a:highlight>
              </a:rPr>
              <a:t>True heading </a:t>
            </a:r>
          </a:p>
          <a:p>
            <a:r>
              <a:rPr lang="en-US" dirty="0">
                <a:highlight>
                  <a:srgbClr val="800000"/>
                </a:highlight>
              </a:rPr>
              <a:t>Leg distances</a:t>
            </a:r>
          </a:p>
          <a:p>
            <a:r>
              <a:rPr lang="en-US" dirty="0">
                <a:highlight>
                  <a:srgbClr val="800000"/>
                </a:highlight>
              </a:rPr>
              <a:t>Magnetic variation</a:t>
            </a:r>
          </a:p>
          <a:p>
            <a:r>
              <a:rPr lang="en-US" dirty="0"/>
              <a:t>Wind speed and direction</a:t>
            </a:r>
          </a:p>
          <a:p>
            <a:r>
              <a:rPr lang="en-US" dirty="0"/>
              <a:t> Communications frequencies</a:t>
            </a:r>
          </a:p>
          <a:p>
            <a:r>
              <a:rPr lang="en-US" dirty="0"/>
              <a:t> AWOS/ATIS frequencies</a:t>
            </a:r>
          </a:p>
          <a:p>
            <a:r>
              <a:rPr lang="en-US" dirty="0"/>
              <a:t> Runway length(s)</a:t>
            </a:r>
          </a:p>
          <a:p>
            <a:r>
              <a:rPr lang="en-US" dirty="0"/>
              <a:t> Services (especially fuel)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413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AE0380C-8881-ED24-3435-0DA18597E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919"/>
            <a:ext cx="9144000" cy="485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403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057FA0-406D-5AE1-DA34-01484442A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CFA4451-E445-A213-1142-8F457183C7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460842"/>
              </p:ext>
            </p:extLst>
          </p:nvPr>
        </p:nvGraphicFramePr>
        <p:xfrm>
          <a:off x="0" y="1720453"/>
          <a:ext cx="9144000" cy="3417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734411" imgH="3638719" progId="Excel.Sheet.12">
                  <p:embed/>
                </p:oleObj>
              </mc:Choice>
              <mc:Fallback>
                <p:oleObj name="Worksheet" r:id="rId2" imgW="9734411" imgH="363871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720453"/>
                        <a:ext cx="9144000" cy="34170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2766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1502A-F1E0-77E2-E5AC-E5755F372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201"/>
            <a:ext cx="915368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C40F99-69D1-A93A-C9BE-0B2569831AF2}"/>
              </a:ext>
            </a:extLst>
          </p:cNvPr>
          <p:cNvSpPr/>
          <p:nvPr/>
        </p:nvSpPr>
        <p:spPr>
          <a:xfrm>
            <a:off x="1509311" y="2779922"/>
            <a:ext cx="1211855" cy="380082"/>
          </a:xfrm>
          <a:prstGeom prst="rect">
            <a:avLst/>
          </a:prstGeom>
          <a:solidFill>
            <a:srgbClr val="B01513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3B9CD7-8B13-0C8E-D55E-8B42A129D80A}"/>
              </a:ext>
            </a:extLst>
          </p:cNvPr>
          <p:cNvSpPr/>
          <p:nvPr/>
        </p:nvSpPr>
        <p:spPr>
          <a:xfrm>
            <a:off x="1661711" y="3514381"/>
            <a:ext cx="2568766" cy="380082"/>
          </a:xfrm>
          <a:prstGeom prst="rect">
            <a:avLst/>
          </a:prstGeom>
          <a:solidFill>
            <a:srgbClr val="B01513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78C02-4894-6FBF-E767-62F796A43404}"/>
              </a:ext>
            </a:extLst>
          </p:cNvPr>
          <p:cNvSpPr/>
          <p:nvPr/>
        </p:nvSpPr>
        <p:spPr>
          <a:xfrm>
            <a:off x="690391" y="5748969"/>
            <a:ext cx="2568766" cy="380082"/>
          </a:xfrm>
          <a:prstGeom prst="rect">
            <a:avLst/>
          </a:prstGeom>
          <a:solidFill>
            <a:srgbClr val="B01513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04DCD7-0798-26F4-D5C4-7FA1464337E1}"/>
              </a:ext>
            </a:extLst>
          </p:cNvPr>
          <p:cNvSpPr/>
          <p:nvPr/>
        </p:nvSpPr>
        <p:spPr>
          <a:xfrm>
            <a:off x="377328" y="4347072"/>
            <a:ext cx="2568766" cy="380082"/>
          </a:xfrm>
          <a:prstGeom prst="rect">
            <a:avLst/>
          </a:prstGeom>
          <a:solidFill>
            <a:srgbClr val="B01513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B507D9-3E72-E16C-CA8B-8EFF83819FA1}"/>
              </a:ext>
            </a:extLst>
          </p:cNvPr>
          <p:cNvSpPr txBox="1"/>
          <p:nvPr/>
        </p:nvSpPr>
        <p:spPr>
          <a:xfrm>
            <a:off x="3933022" y="1729648"/>
            <a:ext cx="396607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0000"/>
                </a:highlight>
              </a:rPr>
              <a:t>https://www.airnav.com/airport/</a:t>
            </a:r>
          </a:p>
        </p:txBody>
      </p:sp>
    </p:spTree>
    <p:extLst>
      <p:ext uri="{BB962C8B-B14F-4D97-AF65-F5344CB8AC3E}">
        <p14:creationId xmlns:p14="http://schemas.microsoft.com/office/powerpoint/2010/main" val="2185315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82C2F-381E-E11D-AD29-93EDE7F0D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2EC3A-5C6F-99C6-5A54-338E8B099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 to gather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39016-A501-F998-5013-411630DBB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>
                <a:highlight>
                  <a:srgbClr val="800000"/>
                </a:highlight>
              </a:rPr>
              <a:t>True heading </a:t>
            </a:r>
          </a:p>
          <a:p>
            <a:r>
              <a:rPr lang="en-US" dirty="0">
                <a:highlight>
                  <a:srgbClr val="800000"/>
                </a:highlight>
              </a:rPr>
              <a:t>Leg distances</a:t>
            </a:r>
          </a:p>
          <a:p>
            <a:r>
              <a:rPr lang="en-US" dirty="0">
                <a:highlight>
                  <a:srgbClr val="800000"/>
                </a:highlight>
              </a:rPr>
              <a:t>Magnetic variation</a:t>
            </a:r>
          </a:p>
          <a:p>
            <a:r>
              <a:rPr lang="en-US" dirty="0">
                <a:highlight>
                  <a:srgbClr val="800000"/>
                </a:highlight>
              </a:rPr>
              <a:t>Wind speed and direction</a:t>
            </a:r>
          </a:p>
          <a:p>
            <a:r>
              <a:rPr lang="en-US" dirty="0"/>
              <a:t> Communications frequencies</a:t>
            </a:r>
          </a:p>
          <a:p>
            <a:r>
              <a:rPr lang="en-US" dirty="0"/>
              <a:t> AWOS/ATIS frequencies</a:t>
            </a:r>
          </a:p>
          <a:p>
            <a:r>
              <a:rPr lang="en-US" dirty="0"/>
              <a:t> Runway length(s)</a:t>
            </a:r>
          </a:p>
          <a:p>
            <a:r>
              <a:rPr lang="en-US" dirty="0"/>
              <a:t> Services (especially fuel)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40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C24B88-4A67-C2E6-3250-26E95C6EE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680" y="352425"/>
            <a:ext cx="543464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02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BA1221-6771-52BB-EBDF-D4EDB0C0D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AB064B6-E258-A56D-B450-9F8E8433F3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482078"/>
              </p:ext>
            </p:extLst>
          </p:nvPr>
        </p:nvGraphicFramePr>
        <p:xfrm>
          <a:off x="0" y="1720453"/>
          <a:ext cx="9144000" cy="3417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734411" imgH="3638719" progId="Excel.Sheet.12">
                  <p:embed/>
                </p:oleObj>
              </mc:Choice>
              <mc:Fallback>
                <p:oleObj name="Worksheet" r:id="rId2" imgW="9734411" imgH="363871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720453"/>
                        <a:ext cx="9144000" cy="34170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3827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C1BD7-93B1-0AA9-1481-E2E6085EA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Three more variables and we can calculate everything else in the table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Aircraft airspeed</a:t>
            </a:r>
          </a:p>
          <a:p>
            <a:pPr lvl="1"/>
            <a:r>
              <a:rPr lang="en-US" dirty="0"/>
              <a:t>Fuel on board</a:t>
            </a:r>
          </a:p>
          <a:p>
            <a:pPr lvl="1"/>
            <a:r>
              <a:rPr lang="en-US" dirty="0"/>
              <a:t>Fuel burn (gallons/hour)</a:t>
            </a:r>
          </a:p>
        </p:txBody>
      </p:sp>
    </p:spTree>
    <p:extLst>
      <p:ext uri="{BB962C8B-B14F-4D97-AF65-F5344CB8AC3E}">
        <p14:creationId xmlns:p14="http://schemas.microsoft.com/office/powerpoint/2010/main" val="1252862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F11C2D-5C60-A6F2-2B82-FA5D3579C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9FAEED8-CA4E-1AD1-66DD-7AB1DC9964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611728"/>
              </p:ext>
            </p:extLst>
          </p:nvPr>
        </p:nvGraphicFramePr>
        <p:xfrm>
          <a:off x="0" y="1720453"/>
          <a:ext cx="9144000" cy="3417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734411" imgH="3638719" progId="Excel.Sheet.12">
                  <p:embed/>
                </p:oleObj>
              </mc:Choice>
              <mc:Fallback>
                <p:oleObj name="Worksheet" r:id="rId2" imgW="9734411" imgH="363871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720453"/>
                        <a:ext cx="9144000" cy="34170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0499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C2230-372A-8E08-7280-BB633A9CD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for a great flight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9F308-8685-D7D8-F3B0-B7E082FA7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Set up your route</a:t>
            </a:r>
          </a:p>
          <a:p>
            <a:r>
              <a:rPr lang="en-US" dirty="0"/>
              <a:t>Review altitudes, airspace</a:t>
            </a:r>
          </a:p>
          <a:p>
            <a:r>
              <a:rPr lang="en-US" dirty="0"/>
              <a:t>Prepare navigation log</a:t>
            </a:r>
          </a:p>
          <a:p>
            <a:r>
              <a:rPr lang="en-US" dirty="0"/>
              <a:t>Weather Brief</a:t>
            </a:r>
          </a:p>
          <a:p>
            <a:r>
              <a:rPr lang="en-US" dirty="0"/>
              <a:t>NOTAMs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128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742056-CFFA-5811-9BCC-2192AA927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82"/>
          <a:stretch>
            <a:fillRect/>
          </a:stretch>
        </p:blipFill>
        <p:spPr>
          <a:xfrm>
            <a:off x="0" y="-379775"/>
            <a:ext cx="9144000" cy="7617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DB121A-DFD4-AFE6-C956-4FB01607A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66482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/>
              <a:t>And through the magic of Excel</a:t>
            </a:r>
          </a:p>
        </p:txBody>
      </p:sp>
    </p:spTree>
    <p:extLst>
      <p:ext uri="{BB962C8B-B14F-4D97-AF65-F5344CB8AC3E}">
        <p14:creationId xmlns:p14="http://schemas.microsoft.com/office/powerpoint/2010/main" val="1311144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93D9E6-7FA3-C739-C8CE-150DD1612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B9B24C5-D4B3-D986-FC05-AD2B6BDDDC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982214"/>
              </p:ext>
            </p:extLst>
          </p:nvPr>
        </p:nvGraphicFramePr>
        <p:xfrm>
          <a:off x="0" y="1720453"/>
          <a:ext cx="9144000" cy="3417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734411" imgH="3638719" progId="Excel.Sheet.12">
                  <p:embed/>
                </p:oleObj>
              </mc:Choice>
              <mc:Fallback>
                <p:oleObj name="Worksheet" r:id="rId2" imgW="9734411" imgH="363871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720453"/>
                        <a:ext cx="9144000" cy="34170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942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91074-9E94-C377-60DE-84FD5C9B8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B9204-78BD-E68B-D0E8-E9543A6B7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 to gather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BC572-B4F3-D8B5-8ACC-3AB26A63A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>
                <a:highlight>
                  <a:srgbClr val="800000"/>
                </a:highlight>
              </a:rPr>
              <a:t>True heading </a:t>
            </a:r>
          </a:p>
          <a:p>
            <a:r>
              <a:rPr lang="en-US" dirty="0">
                <a:highlight>
                  <a:srgbClr val="800000"/>
                </a:highlight>
              </a:rPr>
              <a:t>Leg distances</a:t>
            </a:r>
          </a:p>
          <a:p>
            <a:r>
              <a:rPr lang="en-US" dirty="0">
                <a:highlight>
                  <a:srgbClr val="800000"/>
                </a:highlight>
              </a:rPr>
              <a:t>Magnetic variation</a:t>
            </a:r>
          </a:p>
          <a:p>
            <a:r>
              <a:rPr lang="en-US" dirty="0">
                <a:highlight>
                  <a:srgbClr val="800000"/>
                </a:highlight>
              </a:rPr>
              <a:t>Wind speed and direction</a:t>
            </a:r>
          </a:p>
          <a:p>
            <a:r>
              <a:rPr lang="en-US" dirty="0"/>
              <a:t> </a:t>
            </a:r>
            <a:r>
              <a:rPr lang="en-US" dirty="0">
                <a:highlight>
                  <a:srgbClr val="0000FF"/>
                </a:highlight>
              </a:rPr>
              <a:t>Communications frequencies</a:t>
            </a:r>
          </a:p>
          <a:p>
            <a:r>
              <a:rPr lang="en-US" dirty="0"/>
              <a:t> </a:t>
            </a:r>
            <a:r>
              <a:rPr lang="en-US" dirty="0">
                <a:highlight>
                  <a:srgbClr val="0000FF"/>
                </a:highlight>
              </a:rPr>
              <a:t>AWOS/ATIS frequencies</a:t>
            </a:r>
          </a:p>
          <a:p>
            <a:r>
              <a:rPr lang="en-US" dirty="0"/>
              <a:t> </a:t>
            </a:r>
            <a:r>
              <a:rPr lang="en-US" dirty="0">
                <a:highlight>
                  <a:srgbClr val="0000FF"/>
                </a:highlight>
              </a:rPr>
              <a:t>Runway length(s)</a:t>
            </a:r>
          </a:p>
          <a:p>
            <a:r>
              <a:rPr lang="en-US" dirty="0"/>
              <a:t> </a:t>
            </a:r>
            <a:r>
              <a:rPr lang="en-US" dirty="0">
                <a:highlight>
                  <a:srgbClr val="0000FF"/>
                </a:highlight>
              </a:rPr>
              <a:t>Services (especially fuel)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6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ABE11-E91C-6D42-DB8F-A16C733BA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07D04-D9E1-6BEB-24BA-A946C8296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for a great flight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0D2FD-5D4A-C188-2087-B542E77F4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Set up your route</a:t>
            </a:r>
          </a:p>
          <a:p>
            <a:r>
              <a:rPr lang="en-US" u="sng" dirty="0">
                <a:solidFill>
                  <a:srgbClr val="FFFF00"/>
                </a:solidFill>
              </a:rPr>
              <a:t>Review altitudes, airspace</a:t>
            </a:r>
          </a:p>
          <a:p>
            <a:r>
              <a:rPr lang="en-US" u="sng" dirty="0">
                <a:solidFill>
                  <a:srgbClr val="FFFF00"/>
                </a:solidFill>
              </a:rPr>
              <a:t>Prepare navigation log</a:t>
            </a:r>
          </a:p>
          <a:p>
            <a:r>
              <a:rPr lang="en-US" u="sng" dirty="0">
                <a:solidFill>
                  <a:srgbClr val="FFFF00"/>
                </a:solidFill>
              </a:rPr>
              <a:t>Weather Brief</a:t>
            </a:r>
          </a:p>
          <a:p>
            <a:r>
              <a:rPr lang="en-US" u="sng" dirty="0">
                <a:solidFill>
                  <a:srgbClr val="FFFF00"/>
                </a:solidFill>
              </a:rPr>
              <a:t>NOTAMs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45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1F67C-3123-DC32-FE6D-EC639E23C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6482"/>
          </a:xfrm>
        </p:spPr>
        <p:txBody>
          <a:bodyPr/>
          <a:lstStyle/>
          <a:p>
            <a:r>
              <a:rPr lang="en-US" dirty="0"/>
              <a:t>1800WXBRIEF.COM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3906CF-77BB-E929-7C46-707E8CAF1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97280"/>
            <a:ext cx="867764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40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143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18C6E-8AA7-343B-7F1F-4761EFFFA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8A30D-6F2D-AB25-E0D5-8DBBDE46D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for a great flight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9BAB8-19DE-69E5-454B-642D4D4DA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Check weight and balance</a:t>
            </a:r>
          </a:p>
          <a:p>
            <a:endParaRPr lang="en-US" dirty="0"/>
          </a:p>
          <a:p>
            <a:r>
              <a:rPr lang="en-US" dirty="0"/>
              <a:t>Review takeoff and landing distances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File a flight plan if desired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29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31CCAC-4BC4-A7FA-856D-A82D933B5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670" y="228600"/>
            <a:ext cx="4067032" cy="640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D94239-BA5F-6C5C-1ED0-30ABB3324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386" y="969091"/>
            <a:ext cx="4187944" cy="491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90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984B6BC-3840-7DE4-BDBC-6E9E87E462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079345"/>
              </p:ext>
            </p:extLst>
          </p:nvPr>
        </p:nvGraphicFramePr>
        <p:xfrm>
          <a:off x="457200" y="1399155"/>
          <a:ext cx="8229600" cy="4059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267317" imgH="2105149" progId="Excel.Sheet.12">
                  <p:embed/>
                </p:oleObj>
              </mc:Choice>
              <mc:Fallback>
                <p:oleObj name="Worksheet" r:id="rId2" imgW="4267317" imgH="210514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1399155"/>
                        <a:ext cx="8229600" cy="4059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4688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D94F4-8A7F-9D2A-C7AC-95F740157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3AA4F-9BDC-59EA-15DF-7117B52D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for a great flight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C9046-B3AF-883E-C671-0B9D6B622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Check weight and balance</a:t>
            </a:r>
          </a:p>
          <a:p>
            <a:endParaRPr lang="en-US" u="sng" dirty="0">
              <a:solidFill>
                <a:srgbClr val="FFFF00"/>
              </a:solidFill>
            </a:endParaRPr>
          </a:p>
          <a:p>
            <a:r>
              <a:rPr lang="en-US" u="sng" dirty="0">
                <a:solidFill>
                  <a:srgbClr val="FFFF00"/>
                </a:solidFill>
              </a:rPr>
              <a:t>Review takeoff and landing distances</a:t>
            </a:r>
          </a:p>
          <a:p>
            <a:pPr marL="0" indent="0">
              <a:buNone/>
            </a:pPr>
            <a:endParaRPr lang="en-US" u="sng" dirty="0"/>
          </a:p>
          <a:p>
            <a:r>
              <a:rPr lang="en-US" dirty="0"/>
              <a:t>File a flight plan if desired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149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6664F-5F69-5043-3E2E-CC8A6824F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B7061-A885-5040-3130-EFE66D59D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712"/>
            <a:ext cx="9144000" cy="562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44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E55FB9-7994-DF06-5D57-C9D2584B2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149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40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1962B5-D890-7D2C-D42C-879D13296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0690"/>
            <a:ext cx="9046019" cy="430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30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6116E-EC27-F04C-5425-560F46CF7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56C8-F958-39E4-FAB3-FEFD67117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for a great flight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5DFA-C336-388E-8665-004F03A4F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Check weight and balance</a:t>
            </a:r>
          </a:p>
          <a:p>
            <a:endParaRPr lang="en-US" u="sng" dirty="0"/>
          </a:p>
          <a:p>
            <a:r>
              <a:rPr lang="en-US" u="sng" dirty="0">
                <a:solidFill>
                  <a:srgbClr val="FFFF00"/>
                </a:solidFill>
              </a:rPr>
              <a:t>Review takeoff and landing distances</a:t>
            </a:r>
          </a:p>
          <a:p>
            <a:endParaRPr lang="en-US" u="sng" dirty="0">
              <a:solidFill>
                <a:srgbClr val="FFFF00"/>
              </a:solidFill>
            </a:endParaRPr>
          </a:p>
          <a:p>
            <a:r>
              <a:rPr lang="en-US" u="sng" dirty="0">
                <a:solidFill>
                  <a:srgbClr val="FFFF00"/>
                </a:solidFill>
              </a:rPr>
              <a:t>Review preferred runways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File a flight plan if desired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0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8382B-BDD1-3310-DDC6-754A7D99E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64319-04B0-0273-CC7E-0E5A6C1A3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Temperature: 17 C°</a:t>
            </a:r>
          </a:p>
          <a:p>
            <a:r>
              <a:rPr lang="en-US" dirty="0"/>
              <a:t>Pressure: 29.45 “ Hg</a:t>
            </a:r>
          </a:p>
          <a:p>
            <a:r>
              <a:rPr lang="en-US" dirty="0"/>
              <a:t>Wind direction 280° true</a:t>
            </a:r>
          </a:p>
          <a:p>
            <a:r>
              <a:rPr lang="en-US" dirty="0"/>
              <a:t>Wind velocity: 18 gusting 32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76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1713E17-2FB9-55B7-DABE-DF468F3C86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60704"/>
              </p:ext>
            </p:extLst>
          </p:nvPr>
        </p:nvGraphicFramePr>
        <p:xfrm>
          <a:off x="0" y="1589485"/>
          <a:ext cx="9144000" cy="3679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991707" imgH="4019654" progId="Excel.Sheet.12">
                  <p:embed/>
                </p:oleObj>
              </mc:Choice>
              <mc:Fallback>
                <p:oleObj name="Worksheet" r:id="rId2" imgW="9991707" imgH="401965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589485"/>
                        <a:ext cx="9144000" cy="3679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E829CD8-49BA-03E9-DEFA-87AAA2929259}"/>
              </a:ext>
            </a:extLst>
          </p:cNvPr>
          <p:cNvSpPr/>
          <p:nvPr/>
        </p:nvSpPr>
        <p:spPr>
          <a:xfrm>
            <a:off x="828675" y="3171825"/>
            <a:ext cx="876300" cy="3524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4BB8EE-C8C0-93F4-100A-52AA3D55C000}"/>
              </a:ext>
            </a:extLst>
          </p:cNvPr>
          <p:cNvSpPr/>
          <p:nvPr/>
        </p:nvSpPr>
        <p:spPr>
          <a:xfrm>
            <a:off x="0" y="3019425"/>
            <a:ext cx="828675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AC95C3-31DB-AFC9-4F80-AE41020861C6}"/>
              </a:ext>
            </a:extLst>
          </p:cNvPr>
          <p:cNvSpPr/>
          <p:nvPr/>
        </p:nvSpPr>
        <p:spPr>
          <a:xfrm>
            <a:off x="828675" y="2838450"/>
            <a:ext cx="876300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10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DE108-BCFB-F708-C65A-DF91A63A0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6482"/>
          </a:xfrm>
        </p:spPr>
        <p:txBody>
          <a:bodyPr/>
          <a:lstStyle/>
          <a:p>
            <a:r>
              <a:rPr lang="en-US" dirty="0"/>
              <a:t>Pressure and density altitudes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C21886-E79C-A7B6-BD4E-EF68BE324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9570"/>
            <a:ext cx="6042772" cy="59542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EB39FF-D9C5-70B0-B81B-5A7853A7C317}"/>
              </a:ext>
            </a:extLst>
          </p:cNvPr>
          <p:cNvSpPr/>
          <p:nvPr/>
        </p:nvSpPr>
        <p:spPr>
          <a:xfrm>
            <a:off x="4245349" y="3838574"/>
            <a:ext cx="1619250" cy="3524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E32FF-5339-20E5-216D-81A20D945F14}"/>
              </a:ext>
            </a:extLst>
          </p:cNvPr>
          <p:cNvSpPr txBox="1"/>
          <p:nvPr/>
        </p:nvSpPr>
        <p:spPr>
          <a:xfrm>
            <a:off x="6296025" y="2333625"/>
            <a:ext cx="24574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 conversion factor for 29.45:</a:t>
            </a:r>
          </a:p>
          <a:p>
            <a:endParaRPr lang="en-US" dirty="0"/>
          </a:p>
          <a:p>
            <a:r>
              <a:rPr lang="en-US" dirty="0"/>
              <a:t>(485-392)/2 = 11.5</a:t>
            </a:r>
          </a:p>
          <a:p>
            <a:endParaRPr lang="en-US" dirty="0"/>
          </a:p>
          <a:p>
            <a:r>
              <a:rPr lang="en-US" dirty="0"/>
              <a:t>392 + 11.5 = 404</a:t>
            </a:r>
          </a:p>
          <a:p>
            <a:endParaRPr lang="en-US" dirty="0"/>
          </a:p>
          <a:p>
            <a:r>
              <a:rPr lang="en-US" dirty="0"/>
              <a:t>Add 404 to field elevation at 38N:</a:t>
            </a:r>
          </a:p>
          <a:p>
            <a:endParaRPr lang="en-US" dirty="0"/>
          </a:p>
          <a:p>
            <a:r>
              <a:rPr lang="en-US" dirty="0"/>
              <a:t>404 + 18 = 422</a:t>
            </a:r>
          </a:p>
          <a:p>
            <a:endParaRPr lang="en-US" dirty="0"/>
          </a:p>
          <a:p>
            <a:r>
              <a:rPr lang="en-US" dirty="0"/>
              <a:t>Read DA from chart: ~ 800 ft.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0EA070-E57D-9EE2-C14D-465407EC258E}"/>
              </a:ext>
            </a:extLst>
          </p:cNvPr>
          <p:cNvCxnSpPr>
            <a:cxnSpLocks/>
          </p:cNvCxnSpPr>
          <p:nvPr/>
        </p:nvCxnSpPr>
        <p:spPr>
          <a:xfrm flipV="1">
            <a:off x="2586038" y="6026944"/>
            <a:ext cx="0" cy="273844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6F402F-14DF-7D80-6B67-93E826E54BAE}"/>
              </a:ext>
            </a:extLst>
          </p:cNvPr>
          <p:cNvCxnSpPr>
            <a:cxnSpLocks/>
          </p:cNvCxnSpPr>
          <p:nvPr/>
        </p:nvCxnSpPr>
        <p:spPr>
          <a:xfrm>
            <a:off x="695325" y="6026944"/>
            <a:ext cx="1890713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908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1921B-AD21-B6D6-6FFB-E5A35631D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190430-CC9B-0103-EEDB-F4E4DB513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14912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C9310B-BABE-57B6-B3E7-163DAF8F9864}"/>
              </a:ext>
            </a:extLst>
          </p:cNvPr>
          <p:cNvSpPr/>
          <p:nvPr/>
        </p:nvSpPr>
        <p:spPr>
          <a:xfrm>
            <a:off x="1137684" y="1573619"/>
            <a:ext cx="3870251" cy="2445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0DF23F-A9F1-3E26-718E-67BAA3186280}"/>
              </a:ext>
            </a:extLst>
          </p:cNvPr>
          <p:cNvSpPr/>
          <p:nvPr/>
        </p:nvSpPr>
        <p:spPr>
          <a:xfrm>
            <a:off x="1137684" y="2682949"/>
            <a:ext cx="3870251" cy="2445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A8C002-ECD0-79BA-4FC9-B973D83FD351}"/>
              </a:ext>
            </a:extLst>
          </p:cNvPr>
          <p:cNvSpPr txBox="1"/>
          <p:nvPr/>
        </p:nvSpPr>
        <p:spPr>
          <a:xfrm>
            <a:off x="5358809" y="925033"/>
            <a:ext cx="3051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Even at the most pessimistic limit (PA 2000 ft, 50 ft obstacle)</a:t>
            </a:r>
          </a:p>
          <a:p>
            <a:endParaRPr lang="en-US" dirty="0"/>
          </a:p>
          <a:p>
            <a:r>
              <a:rPr lang="en-US" dirty="0"/>
              <a:t>The 2,600 ft runway at Smyrna is long enough.</a:t>
            </a:r>
          </a:p>
        </p:txBody>
      </p:sp>
    </p:spTree>
    <p:extLst>
      <p:ext uri="{BB962C8B-B14F-4D97-AF65-F5344CB8AC3E}">
        <p14:creationId xmlns:p14="http://schemas.microsoft.com/office/powerpoint/2010/main" val="2423856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4188C-E13E-28E5-C304-A1AB34662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8ED05-EE20-78D2-F6D6-7F87418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1710FD-FBBE-ECB0-8A3E-6BA5B0E81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0690"/>
            <a:ext cx="9046019" cy="430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46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18D3B-32C6-FE67-1206-2DA587F6B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452717"/>
            <a:ext cx="7758223" cy="4555217"/>
          </a:xfrm>
        </p:spPr>
        <p:txBody>
          <a:bodyPr/>
          <a:lstStyle/>
          <a:p>
            <a:r>
              <a:rPr lang="en-US" dirty="0"/>
              <a:t>Least favorable runway: 24 at New Garden (N57)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280 true = 292 magnetic.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29 – 24 = 50 degree angle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991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5D601F3-F7D2-42E9-BBA8-C6A85CA7B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8889" r="5734" b="7778"/>
          <a:stretch/>
        </p:blipFill>
        <p:spPr bwMode="auto">
          <a:xfrm>
            <a:off x="640556" y="0"/>
            <a:ext cx="7862889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CC6504-A40F-545E-1495-3AEAB6704256}"/>
              </a:ext>
            </a:extLst>
          </p:cNvPr>
          <p:cNvCxnSpPr/>
          <p:nvPr/>
        </p:nvCxnSpPr>
        <p:spPr>
          <a:xfrm flipH="1">
            <a:off x="1233377" y="4391247"/>
            <a:ext cx="17224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68A75B-93E3-1DC9-D12D-EDF4892F8B2A}"/>
              </a:ext>
            </a:extLst>
          </p:cNvPr>
          <p:cNvCxnSpPr>
            <a:cxnSpLocks/>
          </p:cNvCxnSpPr>
          <p:nvPr/>
        </p:nvCxnSpPr>
        <p:spPr>
          <a:xfrm flipV="1">
            <a:off x="2955851" y="4391247"/>
            <a:ext cx="0" cy="15098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368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923CD-D338-5B71-22EC-76FF782B6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E37AD-14BA-C465-5E8B-832FD6AC9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for a great flight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EA2C6-2C73-9D99-4908-D570EC820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Set up your route</a:t>
            </a:r>
          </a:p>
          <a:p>
            <a:r>
              <a:rPr lang="en-US" u="sng" dirty="0">
                <a:solidFill>
                  <a:srgbClr val="FFFF00"/>
                </a:solidFill>
              </a:rPr>
              <a:t>Review altitudes, airspace</a:t>
            </a: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Prepare navigation log</a:t>
            </a:r>
          </a:p>
          <a:p>
            <a:r>
              <a:rPr lang="en-US" dirty="0"/>
              <a:t>Weather Brief</a:t>
            </a:r>
          </a:p>
          <a:p>
            <a:r>
              <a:rPr lang="en-US" dirty="0"/>
              <a:t>NOTAMs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6962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FE7CC-5399-C3A3-1637-D5A1A25F7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2352B-0732-C268-4CC3-AD91663DB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for a great flight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A33C4-C52A-E2E3-4431-DDF9766C7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Check weight and balance</a:t>
            </a:r>
          </a:p>
          <a:p>
            <a:endParaRPr lang="en-US" u="sng" dirty="0"/>
          </a:p>
          <a:p>
            <a:r>
              <a:rPr lang="en-US" u="sng" dirty="0">
                <a:solidFill>
                  <a:srgbClr val="FFFF00"/>
                </a:solidFill>
              </a:rPr>
              <a:t>Review takeoff and landing distances</a:t>
            </a:r>
          </a:p>
          <a:p>
            <a:endParaRPr lang="en-US" u="sng" dirty="0">
              <a:solidFill>
                <a:srgbClr val="FFFF00"/>
              </a:solidFill>
            </a:endParaRPr>
          </a:p>
          <a:p>
            <a:r>
              <a:rPr lang="en-US" u="sng" dirty="0">
                <a:solidFill>
                  <a:srgbClr val="FFFF00"/>
                </a:solidFill>
              </a:rPr>
              <a:t>Review preferred runways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u="sng" dirty="0">
                <a:solidFill>
                  <a:srgbClr val="FFFF00"/>
                </a:solidFill>
              </a:rPr>
              <a:t>File a flight plan if desired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9380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8EEB2-680C-4032-065E-D50A4E1FB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94CE6-326A-CEBC-9111-D1E79D0D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you launch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9DA05-CB6E-DC4F-D32B-82393A35D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Execute </a:t>
            </a:r>
            <a:r>
              <a:rPr lang="en-US" dirty="0" err="1"/>
              <a:t>ded</a:t>
            </a:r>
            <a:r>
              <a:rPr lang="en-US" dirty="0"/>
              <a:t> reckoning per navlog</a:t>
            </a:r>
          </a:p>
          <a:p>
            <a:r>
              <a:rPr lang="en-US" dirty="0"/>
              <a:t>Evaluate with pilotage and crosschecks at checkpoints</a:t>
            </a:r>
          </a:p>
          <a:p>
            <a:r>
              <a:rPr lang="en-US" dirty="0"/>
              <a:t>Alter nav log as needed to account for unexpected conditions</a:t>
            </a:r>
          </a:p>
          <a:p>
            <a:r>
              <a:rPr lang="en-US" dirty="0"/>
              <a:t>Listen to weather from nearby AWOS/ATIS</a:t>
            </a:r>
          </a:p>
          <a:p>
            <a:r>
              <a:rPr lang="en-US" dirty="0"/>
              <a:t>Monitor 121.5 (Guard)</a:t>
            </a:r>
          </a:p>
        </p:txBody>
      </p:sp>
    </p:spTree>
    <p:extLst>
      <p:ext uri="{BB962C8B-B14F-4D97-AF65-F5344CB8AC3E}">
        <p14:creationId xmlns:p14="http://schemas.microsoft.com/office/powerpoint/2010/main" val="1194878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0E946-0230-018C-60A6-D17496C26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147C8-0539-2A8C-794B-25DC02F10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you 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DEDE6-6E1C-7088-FF4E-CF46C58A6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 total time </a:t>
            </a:r>
            <a:r>
              <a:rPr lang="en-US" dirty="0" err="1"/>
              <a:t>en</a:t>
            </a:r>
            <a:r>
              <a:rPr lang="en-US" dirty="0"/>
              <a:t> route</a:t>
            </a:r>
          </a:p>
          <a:p>
            <a:endParaRPr lang="en-US" dirty="0"/>
          </a:p>
          <a:p>
            <a:r>
              <a:rPr lang="en-US" dirty="0"/>
              <a:t>If refueling, note fuel added</a:t>
            </a:r>
          </a:p>
          <a:p>
            <a:endParaRPr lang="en-US" dirty="0"/>
          </a:p>
          <a:p>
            <a:r>
              <a:rPr lang="en-US" dirty="0"/>
              <a:t>Alter nav log as needed to account for unexpected conditions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697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5EA27-F925-40B1-86AD-F02EB5F6D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723896"/>
            <a:ext cx="7848600" cy="5410207"/>
          </a:xfrm>
        </p:spPr>
        <p:txBody>
          <a:bodyPr>
            <a:normAutofit/>
          </a:bodyPr>
          <a:lstStyle/>
          <a:p>
            <a:r>
              <a:rPr lang="en-US" sz="3200" dirty="0"/>
              <a:t>Thursday March 19: 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en-US" sz="3200" dirty="0"/>
              <a:t>ngines and electrical systems</a:t>
            </a:r>
          </a:p>
          <a:p>
            <a:endParaRPr lang="en-US" sz="3200" dirty="0"/>
          </a:p>
          <a:p>
            <a:r>
              <a:rPr lang="en-US" sz="3200" dirty="0"/>
              <a:t>Machado Chapters 3 &amp; 4</a:t>
            </a:r>
          </a:p>
          <a:p>
            <a:r>
              <a:rPr lang="en-US" dirty="0"/>
              <a:t>Pilot’s Handbook Chapter 7</a:t>
            </a: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60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80D790-6E29-D147-4DBE-AD7E50DB0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25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04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72F5DC-B856-50C7-95E4-F083E7A80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85" y="0"/>
            <a:ext cx="8811229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FB07088-6086-A74B-CC56-EA6FA1C598D0}"/>
              </a:ext>
            </a:extLst>
          </p:cNvPr>
          <p:cNvSpPr/>
          <p:nvPr/>
        </p:nvSpPr>
        <p:spPr>
          <a:xfrm>
            <a:off x="2930488" y="2126255"/>
            <a:ext cx="1046602" cy="1013552"/>
          </a:xfrm>
          <a:prstGeom prst="ellipse">
            <a:avLst/>
          </a:prstGeom>
          <a:solidFill>
            <a:srgbClr val="B01513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7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C808D-22AB-2E53-18BF-1A39D1C9D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3C273-6EA3-C83D-E1A8-BA0C6A30A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for a great flight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08B9B-D416-4601-9896-2FA0A67D9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Set up your route</a:t>
            </a:r>
          </a:p>
          <a:p>
            <a:r>
              <a:rPr lang="en-US" u="sng" dirty="0">
                <a:solidFill>
                  <a:srgbClr val="FFFF00"/>
                </a:solidFill>
              </a:rPr>
              <a:t>Review altitudes, airspace</a:t>
            </a:r>
          </a:p>
          <a:p>
            <a:r>
              <a:rPr lang="en-US" u="sng" dirty="0">
                <a:solidFill>
                  <a:srgbClr val="FFFF00"/>
                </a:solidFill>
              </a:rPr>
              <a:t>Prepare navigation log</a:t>
            </a:r>
          </a:p>
          <a:p>
            <a:r>
              <a:rPr lang="en-US" dirty="0"/>
              <a:t>Weather Brief</a:t>
            </a:r>
          </a:p>
          <a:p>
            <a:r>
              <a:rPr lang="en-US" dirty="0"/>
              <a:t>NOTAMs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614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CC652-2A6D-0C26-BF21-670FC4AEB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 to gather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F123F-4ADD-7887-AF3E-57DB01200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>
                <a:highlight>
                  <a:srgbClr val="800000"/>
                </a:highlight>
              </a:rPr>
              <a:t>True heading </a:t>
            </a:r>
          </a:p>
          <a:p>
            <a:r>
              <a:rPr lang="en-US" dirty="0">
                <a:highlight>
                  <a:srgbClr val="800000"/>
                </a:highlight>
              </a:rPr>
              <a:t>Leg distances</a:t>
            </a:r>
          </a:p>
          <a:p>
            <a:r>
              <a:rPr lang="en-US" dirty="0"/>
              <a:t>Magnetic variation</a:t>
            </a:r>
          </a:p>
          <a:p>
            <a:r>
              <a:rPr lang="en-US" dirty="0"/>
              <a:t>Wind speed and direction</a:t>
            </a:r>
          </a:p>
          <a:p>
            <a:r>
              <a:rPr lang="en-US" dirty="0"/>
              <a:t> Communications frequencies</a:t>
            </a:r>
          </a:p>
          <a:p>
            <a:r>
              <a:rPr lang="en-US" dirty="0"/>
              <a:t> AWOS/ATIS frequencies</a:t>
            </a:r>
          </a:p>
          <a:p>
            <a:r>
              <a:rPr lang="en-US" dirty="0"/>
              <a:t> Runway length(s)</a:t>
            </a:r>
          </a:p>
          <a:p>
            <a:r>
              <a:rPr lang="en-US" dirty="0"/>
              <a:t> Services (especially fuel)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706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318E02-0F68-C333-6670-CA8A1E080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27" y="0"/>
            <a:ext cx="729574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28744F-B287-13F2-E8AC-5303DDBE8631}"/>
              </a:ext>
            </a:extLst>
          </p:cNvPr>
          <p:cNvSpPr/>
          <p:nvPr/>
        </p:nvSpPr>
        <p:spPr>
          <a:xfrm>
            <a:off x="2577947" y="2820318"/>
            <a:ext cx="771181" cy="385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DC18A1-31D9-7EDD-4AD6-B7983A4D8CC7}"/>
              </a:ext>
            </a:extLst>
          </p:cNvPr>
          <p:cNvSpPr/>
          <p:nvPr/>
        </p:nvSpPr>
        <p:spPr>
          <a:xfrm>
            <a:off x="2561421" y="3581397"/>
            <a:ext cx="771181" cy="385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7105C0-204E-1DFD-0562-A0955125387C}"/>
              </a:ext>
            </a:extLst>
          </p:cNvPr>
          <p:cNvSpPr/>
          <p:nvPr/>
        </p:nvSpPr>
        <p:spPr>
          <a:xfrm>
            <a:off x="2577947" y="4301166"/>
            <a:ext cx="771181" cy="385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B3545D-67CB-EC8A-D6FA-98C59EB23E98}"/>
              </a:ext>
            </a:extLst>
          </p:cNvPr>
          <p:cNvSpPr/>
          <p:nvPr/>
        </p:nvSpPr>
        <p:spPr>
          <a:xfrm>
            <a:off x="2561422" y="5689293"/>
            <a:ext cx="771181" cy="385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8A7589-85CF-1387-1CAB-875241C83A54}"/>
              </a:ext>
            </a:extLst>
          </p:cNvPr>
          <p:cNvSpPr/>
          <p:nvPr/>
        </p:nvSpPr>
        <p:spPr>
          <a:xfrm>
            <a:off x="2577947" y="4987885"/>
            <a:ext cx="771181" cy="385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E3FFF-D8D0-87A5-B8B3-D8F45958EC9C}"/>
              </a:ext>
            </a:extLst>
          </p:cNvPr>
          <p:cNvSpPr/>
          <p:nvPr/>
        </p:nvSpPr>
        <p:spPr>
          <a:xfrm>
            <a:off x="4368647" y="2827659"/>
            <a:ext cx="1155853" cy="385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539E46-065E-73D9-C731-B391DF3BD26E}"/>
              </a:ext>
            </a:extLst>
          </p:cNvPr>
          <p:cNvSpPr/>
          <p:nvPr/>
        </p:nvSpPr>
        <p:spPr>
          <a:xfrm>
            <a:off x="4418453" y="3581397"/>
            <a:ext cx="1106047" cy="385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47AA3F-2BAA-780C-9D24-CD226C25BA26}"/>
              </a:ext>
            </a:extLst>
          </p:cNvPr>
          <p:cNvSpPr/>
          <p:nvPr/>
        </p:nvSpPr>
        <p:spPr>
          <a:xfrm>
            <a:off x="4431650" y="4251589"/>
            <a:ext cx="1092850" cy="385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FA05AD-4D89-9F5E-0137-6E87F7F5FFE2}"/>
              </a:ext>
            </a:extLst>
          </p:cNvPr>
          <p:cNvSpPr/>
          <p:nvPr/>
        </p:nvSpPr>
        <p:spPr>
          <a:xfrm>
            <a:off x="4368647" y="4987884"/>
            <a:ext cx="1092850" cy="385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BCE5A9-AB46-6E24-8CE8-404C00F5F691}"/>
              </a:ext>
            </a:extLst>
          </p:cNvPr>
          <p:cNvSpPr/>
          <p:nvPr/>
        </p:nvSpPr>
        <p:spPr>
          <a:xfrm>
            <a:off x="4368647" y="5689292"/>
            <a:ext cx="1155853" cy="385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579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ound_School_Theme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ound_School_Theme" id="{CC9089E6-9019-4A67-A799-E2425C342D78}" vid="{804DEC66-30D5-48A9-B7A6-A52DAEE056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1481</TotalTime>
  <Words>544</Words>
  <Application>Microsoft Office PowerPoint</Application>
  <PresentationFormat>On-screen Show (4:3)</PresentationFormat>
  <Paragraphs>136</Paragraphs>
  <Slides>43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Century Gothic</vt:lpstr>
      <vt:lpstr>Wingdings 3</vt:lpstr>
      <vt:lpstr>Ground_School_Theme</vt:lpstr>
      <vt:lpstr>Worksheet</vt:lpstr>
      <vt:lpstr>Flight Planning Exercise</vt:lpstr>
      <vt:lpstr>Steps for a great flight</vt:lpstr>
      <vt:lpstr>PowerPoint Presentation</vt:lpstr>
      <vt:lpstr>Steps for a great flight</vt:lpstr>
      <vt:lpstr>PowerPoint Presentation</vt:lpstr>
      <vt:lpstr>PowerPoint Presentation</vt:lpstr>
      <vt:lpstr>Steps for a great flight</vt:lpstr>
      <vt:lpstr>Items to gather</vt:lpstr>
      <vt:lpstr>PowerPoint Presentation</vt:lpstr>
      <vt:lpstr>PowerPoint Presentation</vt:lpstr>
      <vt:lpstr>Items to gather</vt:lpstr>
      <vt:lpstr>PowerPoint Presentation</vt:lpstr>
      <vt:lpstr>PowerPoint Presentation</vt:lpstr>
      <vt:lpstr>PowerPoint Presentation</vt:lpstr>
      <vt:lpstr>Items to gather</vt:lpstr>
      <vt:lpstr>PowerPoint Presentation</vt:lpstr>
      <vt:lpstr>PowerPoint Presentation</vt:lpstr>
      <vt:lpstr>PowerPoint Presentation</vt:lpstr>
      <vt:lpstr>PowerPoint Presentation</vt:lpstr>
      <vt:lpstr>And through the magic of Excel</vt:lpstr>
      <vt:lpstr>PowerPoint Presentation</vt:lpstr>
      <vt:lpstr>Items to gather</vt:lpstr>
      <vt:lpstr>Steps for a great flight</vt:lpstr>
      <vt:lpstr>1800WXBRIEF.COM</vt:lpstr>
      <vt:lpstr>PowerPoint Presentation</vt:lpstr>
      <vt:lpstr>Steps for a great flight</vt:lpstr>
      <vt:lpstr>PowerPoint Presentation</vt:lpstr>
      <vt:lpstr>PowerPoint Presentation</vt:lpstr>
      <vt:lpstr>Steps for a great flight</vt:lpstr>
      <vt:lpstr>PowerPoint Presentation</vt:lpstr>
      <vt:lpstr>PowerPoint Presentation</vt:lpstr>
      <vt:lpstr>Steps for a great flight</vt:lpstr>
      <vt:lpstr>Current conditions</vt:lpstr>
      <vt:lpstr>PowerPoint Presentation</vt:lpstr>
      <vt:lpstr>Pressure and density altitudes</vt:lpstr>
      <vt:lpstr>PowerPoint Presentation</vt:lpstr>
      <vt:lpstr>PowerPoint Presentation</vt:lpstr>
      <vt:lpstr>Least favorable runway: 24 at New Garden (N57)  280 true = 292 magnetic.  29 – 24 = 50 degree angle </vt:lpstr>
      <vt:lpstr>PowerPoint Presentation</vt:lpstr>
      <vt:lpstr>Steps for a great flight</vt:lpstr>
      <vt:lpstr>After you launch</vt:lpstr>
      <vt:lpstr>After you land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Kathy Harkness</dc:creator>
  <cp:lastModifiedBy>Kathy Harkness</cp:lastModifiedBy>
  <cp:revision>4</cp:revision>
  <dcterms:created xsi:type="dcterms:W3CDTF">2026-03-16T00:35:27Z</dcterms:created>
  <dcterms:modified xsi:type="dcterms:W3CDTF">2026-03-17T01:39:52Z</dcterms:modified>
</cp:coreProperties>
</file>